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6" r:id="rId3"/>
    <p:sldId id="274" r:id="rId4"/>
    <p:sldId id="275" r:id="rId5"/>
    <p:sldId id="261" r:id="rId6"/>
    <p:sldId id="262" r:id="rId7"/>
    <p:sldId id="263" r:id="rId8"/>
    <p:sldId id="264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2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D7E87-2E5F-44A4-8A87-B24D96F6AC83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14BB8D4-3292-4E5F-B244-327AC2CFCF9D}">
      <dgm:prSet/>
      <dgm:spPr/>
      <dgm:t>
        <a:bodyPr/>
        <a:lstStyle/>
        <a:p>
          <a:r>
            <a:rPr lang="en-GB" i="0"/>
            <a:t>Assumptions &amp; Guesstimate – Data Quality &amp; Integrity</a:t>
          </a:r>
          <a:endParaRPr lang="en-US"/>
        </a:p>
      </dgm:t>
    </dgm:pt>
    <dgm:pt modelId="{959A7E0A-1480-42B8-B8AD-E5AA57339415}" type="parTrans" cxnId="{3B807D12-623A-4BC4-8827-510D8DE83F6B}">
      <dgm:prSet/>
      <dgm:spPr/>
      <dgm:t>
        <a:bodyPr/>
        <a:lstStyle/>
        <a:p>
          <a:endParaRPr lang="en-US"/>
        </a:p>
      </dgm:t>
    </dgm:pt>
    <dgm:pt modelId="{9E8ED326-D965-4872-A288-547D3BC871C8}" type="sibTrans" cxnId="{3B807D12-623A-4BC4-8827-510D8DE83F6B}">
      <dgm:prSet/>
      <dgm:spPr/>
      <dgm:t>
        <a:bodyPr/>
        <a:lstStyle/>
        <a:p>
          <a:endParaRPr lang="en-US"/>
        </a:p>
      </dgm:t>
    </dgm:pt>
    <dgm:pt modelId="{08E76EC5-F5E1-4478-A027-C35BC38419D3}">
      <dgm:prSet/>
      <dgm:spPr/>
      <dgm:t>
        <a:bodyPr/>
        <a:lstStyle/>
        <a:p>
          <a:r>
            <a:rPr lang="en-GB" i="0"/>
            <a:t>Inadequate historical data – Seasonality, Trends &amp; Patterns</a:t>
          </a:r>
          <a:endParaRPr lang="en-US"/>
        </a:p>
      </dgm:t>
    </dgm:pt>
    <dgm:pt modelId="{86C04A6C-B5AA-4C4A-B1B0-99B5566C5F5A}" type="parTrans" cxnId="{64B04376-3C58-4C03-9DF8-B11D6891CF7B}">
      <dgm:prSet/>
      <dgm:spPr/>
      <dgm:t>
        <a:bodyPr/>
        <a:lstStyle/>
        <a:p>
          <a:endParaRPr lang="en-US"/>
        </a:p>
      </dgm:t>
    </dgm:pt>
    <dgm:pt modelId="{D97F75CE-7AFB-4E61-B7EE-40B1EF2330DD}" type="sibTrans" cxnId="{64B04376-3C58-4C03-9DF8-B11D6891CF7B}">
      <dgm:prSet/>
      <dgm:spPr/>
      <dgm:t>
        <a:bodyPr/>
        <a:lstStyle/>
        <a:p>
          <a:endParaRPr lang="en-US"/>
        </a:p>
      </dgm:t>
    </dgm:pt>
    <dgm:pt modelId="{82D09835-88E1-478C-A32F-21D19F754CCD}">
      <dgm:prSet/>
      <dgm:spPr/>
      <dgm:t>
        <a:bodyPr/>
        <a:lstStyle/>
        <a:p>
          <a:r>
            <a:rPr lang="en-GB" i="0"/>
            <a:t>External Factors – Government Policy, Security</a:t>
          </a:r>
          <a:endParaRPr lang="en-US"/>
        </a:p>
      </dgm:t>
    </dgm:pt>
    <dgm:pt modelId="{CFA2B7F6-8340-4C69-8B4E-DF0EBA346227}" type="parTrans" cxnId="{31691E8A-A24D-4DF0-8E94-200C33E78D6A}">
      <dgm:prSet/>
      <dgm:spPr/>
      <dgm:t>
        <a:bodyPr/>
        <a:lstStyle/>
        <a:p>
          <a:endParaRPr lang="en-US"/>
        </a:p>
      </dgm:t>
    </dgm:pt>
    <dgm:pt modelId="{355156C3-A763-4053-B16A-900D78269C05}" type="sibTrans" cxnId="{31691E8A-A24D-4DF0-8E94-200C33E78D6A}">
      <dgm:prSet/>
      <dgm:spPr/>
      <dgm:t>
        <a:bodyPr/>
        <a:lstStyle/>
        <a:p>
          <a:endParaRPr lang="en-US"/>
        </a:p>
      </dgm:t>
    </dgm:pt>
    <dgm:pt modelId="{91B99B10-A2AF-47BB-A847-242011A81228}" type="pres">
      <dgm:prSet presAssocID="{EE0D7E87-2E5F-44A4-8A87-B24D96F6AC8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GB"/>
        </a:p>
      </dgm:t>
    </dgm:pt>
    <dgm:pt modelId="{BC95C0EF-7052-4411-AFAB-E36625E409D6}" type="pres">
      <dgm:prSet presAssocID="{814BB8D4-3292-4E5F-B244-327AC2CFCF9D}" presName="thickLine" presStyleLbl="alignNode1" presStyleIdx="0" presStyleCnt="3"/>
      <dgm:spPr/>
    </dgm:pt>
    <dgm:pt modelId="{C054853C-1276-43B2-BCEF-1BC890F492FA}" type="pres">
      <dgm:prSet presAssocID="{814BB8D4-3292-4E5F-B244-327AC2CFCF9D}" presName="horz1" presStyleCnt="0"/>
      <dgm:spPr/>
    </dgm:pt>
    <dgm:pt modelId="{0FC42036-BE56-4E9E-ACC2-8DD62B5F0055}" type="pres">
      <dgm:prSet presAssocID="{814BB8D4-3292-4E5F-B244-327AC2CFCF9D}" presName="tx1" presStyleLbl="revTx" presStyleIdx="0" presStyleCnt="3"/>
      <dgm:spPr/>
      <dgm:t>
        <a:bodyPr/>
        <a:lstStyle/>
        <a:p>
          <a:endParaRPr lang="en-GB"/>
        </a:p>
      </dgm:t>
    </dgm:pt>
    <dgm:pt modelId="{0C039A51-4904-4266-9E13-9676AAE87F0A}" type="pres">
      <dgm:prSet presAssocID="{814BB8D4-3292-4E5F-B244-327AC2CFCF9D}" presName="vert1" presStyleCnt="0"/>
      <dgm:spPr/>
    </dgm:pt>
    <dgm:pt modelId="{B20142B7-F3E3-4BC7-BCA3-5CC554BE0528}" type="pres">
      <dgm:prSet presAssocID="{08E76EC5-F5E1-4478-A027-C35BC38419D3}" presName="thickLine" presStyleLbl="alignNode1" presStyleIdx="1" presStyleCnt="3"/>
      <dgm:spPr/>
    </dgm:pt>
    <dgm:pt modelId="{08346FD3-3834-41F7-9920-8461E97FE3BF}" type="pres">
      <dgm:prSet presAssocID="{08E76EC5-F5E1-4478-A027-C35BC38419D3}" presName="horz1" presStyleCnt="0"/>
      <dgm:spPr/>
    </dgm:pt>
    <dgm:pt modelId="{57D918D9-A2DB-42FC-AEF5-E218F48E4591}" type="pres">
      <dgm:prSet presAssocID="{08E76EC5-F5E1-4478-A027-C35BC38419D3}" presName="tx1" presStyleLbl="revTx" presStyleIdx="1" presStyleCnt="3"/>
      <dgm:spPr/>
      <dgm:t>
        <a:bodyPr/>
        <a:lstStyle/>
        <a:p>
          <a:endParaRPr lang="en-GB"/>
        </a:p>
      </dgm:t>
    </dgm:pt>
    <dgm:pt modelId="{F637CDA8-4F8B-4A4B-B486-69F5F0CCC582}" type="pres">
      <dgm:prSet presAssocID="{08E76EC5-F5E1-4478-A027-C35BC38419D3}" presName="vert1" presStyleCnt="0"/>
      <dgm:spPr/>
    </dgm:pt>
    <dgm:pt modelId="{57E23618-018D-4247-B23F-BEB9BDC9A14A}" type="pres">
      <dgm:prSet presAssocID="{82D09835-88E1-478C-A32F-21D19F754CCD}" presName="thickLine" presStyleLbl="alignNode1" presStyleIdx="2" presStyleCnt="3"/>
      <dgm:spPr/>
    </dgm:pt>
    <dgm:pt modelId="{4DBD22ED-5072-42F3-8378-94A9B5B6BD66}" type="pres">
      <dgm:prSet presAssocID="{82D09835-88E1-478C-A32F-21D19F754CCD}" presName="horz1" presStyleCnt="0"/>
      <dgm:spPr/>
    </dgm:pt>
    <dgm:pt modelId="{20DB7503-DA48-47E8-81FA-AB6A6CA7B50F}" type="pres">
      <dgm:prSet presAssocID="{82D09835-88E1-478C-A32F-21D19F754CCD}" presName="tx1" presStyleLbl="revTx" presStyleIdx="2" presStyleCnt="3"/>
      <dgm:spPr/>
      <dgm:t>
        <a:bodyPr/>
        <a:lstStyle/>
        <a:p>
          <a:endParaRPr lang="en-GB"/>
        </a:p>
      </dgm:t>
    </dgm:pt>
    <dgm:pt modelId="{FCBEC8D9-FF9C-4CCD-89ED-A01CBF1DB549}" type="pres">
      <dgm:prSet presAssocID="{82D09835-88E1-478C-A32F-21D19F754CCD}" presName="vert1" presStyleCnt="0"/>
      <dgm:spPr/>
    </dgm:pt>
  </dgm:ptLst>
  <dgm:cxnLst>
    <dgm:cxn modelId="{3B807D12-623A-4BC4-8827-510D8DE83F6B}" srcId="{EE0D7E87-2E5F-44A4-8A87-B24D96F6AC83}" destId="{814BB8D4-3292-4E5F-B244-327AC2CFCF9D}" srcOrd="0" destOrd="0" parTransId="{959A7E0A-1480-42B8-B8AD-E5AA57339415}" sibTransId="{9E8ED326-D965-4872-A288-547D3BC871C8}"/>
    <dgm:cxn modelId="{65318DBE-3628-44BE-8997-2159B630D53C}" type="presOf" srcId="{08E76EC5-F5E1-4478-A027-C35BC38419D3}" destId="{57D918D9-A2DB-42FC-AEF5-E218F48E4591}" srcOrd="0" destOrd="0" presId="urn:microsoft.com/office/officeart/2008/layout/LinedList"/>
    <dgm:cxn modelId="{C926224C-571D-4AF9-9604-1E67DA858F08}" type="presOf" srcId="{814BB8D4-3292-4E5F-B244-327AC2CFCF9D}" destId="{0FC42036-BE56-4E9E-ACC2-8DD62B5F0055}" srcOrd="0" destOrd="0" presId="urn:microsoft.com/office/officeart/2008/layout/LinedList"/>
    <dgm:cxn modelId="{64B04376-3C58-4C03-9DF8-B11D6891CF7B}" srcId="{EE0D7E87-2E5F-44A4-8A87-B24D96F6AC83}" destId="{08E76EC5-F5E1-4478-A027-C35BC38419D3}" srcOrd="1" destOrd="0" parTransId="{86C04A6C-B5AA-4C4A-B1B0-99B5566C5F5A}" sibTransId="{D97F75CE-7AFB-4E61-B7EE-40B1EF2330DD}"/>
    <dgm:cxn modelId="{D4088150-257F-4A4F-911D-5B5F687D89E1}" type="presOf" srcId="{EE0D7E87-2E5F-44A4-8A87-B24D96F6AC83}" destId="{91B99B10-A2AF-47BB-A847-242011A81228}" srcOrd="0" destOrd="0" presId="urn:microsoft.com/office/officeart/2008/layout/LinedList"/>
    <dgm:cxn modelId="{18210944-4534-4A01-AF26-2AC010D97AAD}" type="presOf" srcId="{82D09835-88E1-478C-A32F-21D19F754CCD}" destId="{20DB7503-DA48-47E8-81FA-AB6A6CA7B50F}" srcOrd="0" destOrd="0" presId="urn:microsoft.com/office/officeart/2008/layout/LinedList"/>
    <dgm:cxn modelId="{31691E8A-A24D-4DF0-8E94-200C33E78D6A}" srcId="{EE0D7E87-2E5F-44A4-8A87-B24D96F6AC83}" destId="{82D09835-88E1-478C-A32F-21D19F754CCD}" srcOrd="2" destOrd="0" parTransId="{CFA2B7F6-8340-4C69-8B4E-DF0EBA346227}" sibTransId="{355156C3-A763-4053-B16A-900D78269C05}"/>
    <dgm:cxn modelId="{27C6C463-4F22-475A-95C1-04E910C79365}" type="presParOf" srcId="{91B99B10-A2AF-47BB-A847-242011A81228}" destId="{BC95C0EF-7052-4411-AFAB-E36625E409D6}" srcOrd="0" destOrd="0" presId="urn:microsoft.com/office/officeart/2008/layout/LinedList"/>
    <dgm:cxn modelId="{0CC000A9-315F-4741-9B9C-5924592FA370}" type="presParOf" srcId="{91B99B10-A2AF-47BB-A847-242011A81228}" destId="{C054853C-1276-43B2-BCEF-1BC890F492FA}" srcOrd="1" destOrd="0" presId="urn:microsoft.com/office/officeart/2008/layout/LinedList"/>
    <dgm:cxn modelId="{9F0368EA-F345-4264-B0F3-846432238D70}" type="presParOf" srcId="{C054853C-1276-43B2-BCEF-1BC890F492FA}" destId="{0FC42036-BE56-4E9E-ACC2-8DD62B5F0055}" srcOrd="0" destOrd="0" presId="urn:microsoft.com/office/officeart/2008/layout/LinedList"/>
    <dgm:cxn modelId="{891C693A-7DC0-4AB4-A1B3-8AB7F1D83626}" type="presParOf" srcId="{C054853C-1276-43B2-BCEF-1BC890F492FA}" destId="{0C039A51-4904-4266-9E13-9676AAE87F0A}" srcOrd="1" destOrd="0" presId="urn:microsoft.com/office/officeart/2008/layout/LinedList"/>
    <dgm:cxn modelId="{8531A14C-83ED-4938-A532-8BB4467DF138}" type="presParOf" srcId="{91B99B10-A2AF-47BB-A847-242011A81228}" destId="{B20142B7-F3E3-4BC7-BCA3-5CC554BE0528}" srcOrd="2" destOrd="0" presId="urn:microsoft.com/office/officeart/2008/layout/LinedList"/>
    <dgm:cxn modelId="{FC86E0FA-43EC-4B14-88F7-0CC183E21FA5}" type="presParOf" srcId="{91B99B10-A2AF-47BB-A847-242011A81228}" destId="{08346FD3-3834-41F7-9920-8461E97FE3BF}" srcOrd="3" destOrd="0" presId="urn:microsoft.com/office/officeart/2008/layout/LinedList"/>
    <dgm:cxn modelId="{2E5D0C04-6A90-4EE4-A4F0-74D7D71D11B3}" type="presParOf" srcId="{08346FD3-3834-41F7-9920-8461E97FE3BF}" destId="{57D918D9-A2DB-42FC-AEF5-E218F48E4591}" srcOrd="0" destOrd="0" presId="urn:microsoft.com/office/officeart/2008/layout/LinedList"/>
    <dgm:cxn modelId="{A02F91DA-6E0F-42CB-BBCC-945FE0AD8D2C}" type="presParOf" srcId="{08346FD3-3834-41F7-9920-8461E97FE3BF}" destId="{F637CDA8-4F8B-4A4B-B486-69F5F0CCC582}" srcOrd="1" destOrd="0" presId="urn:microsoft.com/office/officeart/2008/layout/LinedList"/>
    <dgm:cxn modelId="{655AB957-F147-4149-9010-3107865A767B}" type="presParOf" srcId="{91B99B10-A2AF-47BB-A847-242011A81228}" destId="{57E23618-018D-4247-B23F-BEB9BDC9A14A}" srcOrd="4" destOrd="0" presId="urn:microsoft.com/office/officeart/2008/layout/LinedList"/>
    <dgm:cxn modelId="{186928CB-A07F-44ED-8F35-3F68A8037AE0}" type="presParOf" srcId="{91B99B10-A2AF-47BB-A847-242011A81228}" destId="{4DBD22ED-5072-42F3-8378-94A9B5B6BD66}" srcOrd="5" destOrd="0" presId="urn:microsoft.com/office/officeart/2008/layout/LinedList"/>
    <dgm:cxn modelId="{DB1B4279-D975-49B0-B495-DB27E3E48466}" type="presParOf" srcId="{4DBD22ED-5072-42F3-8378-94A9B5B6BD66}" destId="{20DB7503-DA48-47E8-81FA-AB6A6CA7B50F}" srcOrd="0" destOrd="0" presId="urn:microsoft.com/office/officeart/2008/layout/LinedList"/>
    <dgm:cxn modelId="{F9F1117D-5D6D-4687-8B42-4508C3D9734A}" type="presParOf" srcId="{4DBD22ED-5072-42F3-8378-94A9B5B6BD66}" destId="{FCBEC8D9-FF9C-4CCD-89ED-A01CBF1DB5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4461C9-254B-E8CD-D79F-6BB3ADDB8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3CC17AB-0B3D-F161-10DA-3D1DE7D2B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B852FD4-0570-8674-E447-12158EE2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E71B61-2D18-EAE6-5BAB-37203CD2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BD3656A-2AAF-213D-0C0E-AD650899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96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8B80CC-63D7-7FCC-C47F-19B288DC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A588D55-2841-C28A-D850-E960927D6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4776A-4C96-5732-B2AB-9C84728A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0FBE9E-E9ED-96E0-431D-8DAF38871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A3701DD-BD60-4D10-708C-03095CDE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38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0D6B51F-BA7A-99E3-4E05-D55F7B54F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6471161-D0C8-17D2-FD56-7F6AB5873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BBB98BA-A205-6F4E-B521-85EDA4CD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DE435D3-746C-BEEB-EAEF-A4CFDE2EE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558D1CB-0CEE-F0C1-D353-CFFB4E81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00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91820A-028A-E6D0-4EFA-4A6F1200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A8A082-AB92-9C05-29F0-6D002CCF0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559EBCA-4AD6-6513-C6CF-24BD6778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AECBF1-571F-FDF7-DF05-89720825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976448B-42D2-C746-CA11-4AFB47EF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63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E6D64C-58AA-BD9C-2957-3D7E406E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55CAE2-D4FE-8ED4-EF3A-B2814CE1C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F48394-9F1F-8053-961E-913BD0A2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77A6ACC-5AF3-63A6-A1E2-40B4D42C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9623D4F-8129-5F21-1B7B-7F02BC62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28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24A6FC-D35F-8989-F3AF-BFB7D9FE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49C8F9-A74D-F262-0E9C-7F131186D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7F9B502-9CE6-046D-CB5F-1A38F94C1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CE249AF-08EA-CF3E-18C5-02395D474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7E5E463-1028-DDC8-9D22-CB6F3A03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31638CC-01BE-33E5-6E22-FBC75EC0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43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A94D4F-264C-D081-B446-DA063E54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2CFEC56-AAE2-8937-F30E-40E015CCF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7E2A99A-69CB-D5C1-5E29-98E992180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18388B0-2E1D-B9D1-F0F0-ECD17484C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160C98B-0C62-597E-1314-40A683665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7DD64FE-215C-947D-7057-BECEFA4F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BFE565E-EC08-823F-2C6D-9828A936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49941AD-7CDA-EB49-6C55-72FD6B38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7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52A199-A083-252F-DED1-2F3EA1C1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0D9EC47-6F1C-F7A5-C800-594782D6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3C3C9D5-5D35-FBAB-34F6-4D41FD3D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4A9211-B2B3-3BB7-A788-3D70331C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50847AA-E1EA-7C53-8DAF-ABA3BF911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0E93222-CD23-A117-6890-5B063BF8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AE32F2A-D627-F15E-2F93-44BB7CF4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04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D5D6C1-E8AE-4895-7230-4035FACD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D8B6D6-303B-2D3C-E432-309163ED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EFD146E-F848-B9BE-9F2D-3CE2C5C41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D3FD27D-215C-0826-E00B-5EF81BDE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0167A6F-6D46-C962-98B9-A69ABC6E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D926D1A-A829-A6E4-5ECA-62734472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27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BAC94C-7283-E5C0-5C99-454F21B50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6B2EF7-6CA4-E048-B217-537193C56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4286BA-C541-4A32-5743-A96C31FE9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8EC4C24-8978-FA6D-2652-BB2572EB7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6142AC8-04C7-7E37-17DB-E6B93404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2932ED1-E1E6-CF36-CCF2-EE831EB1C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01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52E1EE2-40B4-2697-0B9F-0D54C53A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3904B9B-1558-C5BC-3CA7-84F5A439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8A986E-0A13-6B5F-9A57-05F273351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9421A-6B11-4DF8-A714-6D9B16239B37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66D8BD-5D69-22A9-ADCC-3BA3E5659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02E6EF-E573-249E-0775-003873BAA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BD27D-AF53-4BF9-9EA8-035E12A7A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17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C1DD1A8A-57D5-4A81-AD04-532B043C56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="" xmlns:a16="http://schemas.microsoft.com/office/drawing/2014/main" id="{A897DD93-1BF3-0966-C054-488782FF7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07891EC-4501-44ED-A8C8-B11B6DB767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3C0CAA-792C-2967-1BB1-7A24D85B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64" y="596348"/>
            <a:ext cx="10575235" cy="58044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  <a:t>Data Analyst case study 2023</a:t>
            </a:r>
            <a:b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  <a:t/>
            </a:r>
            <a:b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  <a:t/>
            </a:r>
            <a:b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  <a:t>Generating insights to aid property investment decision</a:t>
            </a:r>
            <a:b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  <a:t/>
            </a:r>
            <a:b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  <a:t/>
            </a:r>
            <a:b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  <a:t>Akanbi Taofik.</a:t>
            </a:r>
            <a:b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  <a:t/>
            </a:r>
            <a:b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en-US" sz="33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rebuchet MS" panose="020B0603020202020204" pitchFamily="34" charset="0"/>
              </a:rPr>
              <a:t>August 2023</a:t>
            </a:r>
            <a:endParaRPr lang="en-US" sz="3300" dirty="0">
              <a:solidFill>
                <a:schemeClr val="accent2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9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851139-2FEA-5E91-C7B0-78434D9F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74" y="140042"/>
            <a:ext cx="11255326" cy="661817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Average Airbnb Listing Availability Per 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3149CC2-10F1-4775-745E-CCFF0DD2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4" y="801860"/>
            <a:ext cx="11887199" cy="5916098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just"/>
            <a:r>
              <a:rPr lang="en-GB" b="1" dirty="0">
                <a:latin typeface="Trebuchet MS" panose="020B0603020202020204" pitchFamily="34" charset="0"/>
              </a:rPr>
              <a:t>Less Airbnb availability for listings in Manhattan and Brooklyn meaning they are in higher demands, and they are the preferred locations.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BF40979-C45A-1868-3B29-854B5B22C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801859"/>
            <a:ext cx="6625883" cy="4344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117A972-9605-CBE7-3004-1F4A8B29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825" y="1200869"/>
            <a:ext cx="3865845" cy="154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9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167956-922F-12BA-2E65-8F0D54F41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74" y="98474"/>
            <a:ext cx="11802794" cy="582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Average Availability of Airbnb Room Type Per 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B75255-1F04-9828-5322-1649E57B6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5" y="829994"/>
            <a:ext cx="11690253" cy="5929532"/>
          </a:xfrm>
        </p:spPr>
        <p:txBody>
          <a:bodyPr>
            <a:normAutofit fontScale="92500"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>
                <a:latin typeface="Trebuchet MS" panose="020B0603020202020204" pitchFamily="34" charset="0"/>
              </a:rPr>
              <a:t>Entire home/apt and private rooms has lowest availability across the boroughs meaning they are in high demands and are always booked.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2934F07-4A82-711F-975A-76F7050D7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844062"/>
            <a:ext cx="7094806" cy="4761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A6EC788-1276-441A-8B37-5B1FBF4F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75" y="1144286"/>
            <a:ext cx="4123230" cy="19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783B64-E5FD-1CAF-AC36-7BB3D7393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" y="1"/>
            <a:ext cx="11746523" cy="59467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Geographical impact on Borough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699C07-A48D-D06A-66D6-0A3F5421D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51" y="594674"/>
            <a:ext cx="11746523" cy="6137430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100" dirty="0">
                <a:latin typeface="Trebuchet MS" panose="020B0603020202020204" pitchFamily="34" charset="0"/>
              </a:rPr>
              <a:t>Geographical advantage for Manhattan and Brooklyn as they are in the central location of New York. Hence high demands and bookings</a:t>
            </a:r>
          </a:p>
          <a:p>
            <a:r>
              <a:rPr lang="en-GB" sz="3100" dirty="0">
                <a:latin typeface="Trebuchet MS" panose="020B0603020202020204" pitchFamily="34" charset="0"/>
              </a:rPr>
              <a:t>More expensive bookings(blue patches at Manhattan and Brooklyn)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16F39AA-F5F2-2459-8735-0DABE554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49" y="670272"/>
            <a:ext cx="10367144" cy="47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50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6F010E-9CC6-6234-44EC-D9E42335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" y="0"/>
            <a:ext cx="11943471" cy="815926"/>
          </a:xfrm>
        </p:spPr>
        <p:txBody>
          <a:bodyPr>
            <a:normAutofit/>
          </a:bodyPr>
          <a:lstStyle/>
          <a:p>
            <a:pPr algn="ctr"/>
            <a:r>
              <a:rPr lang="en-GB" b="1" dirty="0"/>
              <a:t>Average Property Selling Price Per 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F067B9-A297-AEFC-6828-0E6DA42E6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815926"/>
            <a:ext cx="11943471" cy="5936566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l"/>
            <a:endParaRPr lang="en-GB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GB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GB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GB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GB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Manhattan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 has the highest average selling price for properties, which aligns with its reputation as one of the most expensive real estate markets in the world.</a:t>
            </a:r>
          </a:p>
          <a:p>
            <a:pPr algn="l"/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Brooklyn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 follows Manhattan with a significant average selling price.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15D64A2-1F8B-EA4D-490E-71C07123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59" y="1041213"/>
            <a:ext cx="7287268" cy="44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8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26B6FF-7D02-EA8A-B124-576BAEFE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18" y="168178"/>
            <a:ext cx="11479236" cy="52093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Average property Selling Price by Month and 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2C475E-208B-6636-BF72-AE3ABD75E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217" y="998806"/>
            <a:ext cx="11726748" cy="5859194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GB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Manhattan property prices seem to peak around the middle of the year (around June) and then decline towards the end of the year.</a:t>
            </a:r>
          </a:p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Helvetica Neue"/>
              </a:rPr>
              <a:t>Brooklyn p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rices remain relatively stable throughout the year with slight peaks around the mid-year.</a:t>
            </a:r>
          </a:p>
          <a:p>
            <a:pPr algn="l"/>
            <a:r>
              <a:rPr lang="en-GB" b="1" dirty="0">
                <a:solidFill>
                  <a:srgbClr val="000000"/>
                </a:solidFill>
                <a:latin typeface="Helvetica Neue"/>
              </a:rPr>
              <a:t>Note:  </a:t>
            </a:r>
            <a:r>
              <a:rPr lang="en-GB" dirty="0">
                <a:solidFill>
                  <a:srgbClr val="000000"/>
                </a:solidFill>
                <a:latin typeface="Helvetica Neue"/>
              </a:rPr>
              <a:t>Not a general assumption, inference based on available data</a:t>
            </a:r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A9F01FA-4867-8CF9-1A44-768B0A27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777952"/>
            <a:ext cx="11002363" cy="46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7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8052DA-0495-6111-914A-1159C015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87" y="152402"/>
            <a:ext cx="11582400" cy="510207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Estimated Gross Annual Revenue Per 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5A9ABD-CBCB-FC15-E9C1-F81F1D7D7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874643"/>
            <a:ext cx="11834191" cy="5830957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dirty="0">
              <a:latin typeface="Trebuchet MS" panose="020B0603020202020204" pitchFamily="34" charset="0"/>
            </a:endParaRPr>
          </a:p>
          <a:p>
            <a:r>
              <a:rPr lang="en-GB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Manhattan and Brooklyn shows the highest gross annual revenue (estimated) which indicates good investment opportunity.</a:t>
            </a:r>
            <a:endParaRPr lang="en-GB" b="1" dirty="0">
              <a:latin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5B994E5-AFA0-DE72-A607-D8BADAD1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6" y="662609"/>
            <a:ext cx="8201261" cy="4579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08077E3-E4A5-0371-10F1-43BB3684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813" y="1164540"/>
            <a:ext cx="4092764" cy="17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1B15ED52-F352-441B-82BF-E0EA34836D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B2E3793-BFE6-45A2-9B7B-E18844431C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C4C4868-CB8F-4AF9-9CDB-8108F2C19B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75E0459-6403-40CD-989D-56A4407CA1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3E5B1A8-3AC9-4BD1-9BBC-78CA94F2D1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E25705-3715-F1C8-D316-C95ABC34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36" y="258656"/>
            <a:ext cx="10498924" cy="1073427"/>
          </a:xfrm>
        </p:spPr>
        <p:txBody>
          <a:bodyPr>
            <a:noAutofit/>
          </a:bodyPr>
          <a:lstStyle/>
          <a:p>
            <a:pPr algn="ctr"/>
            <a:r>
              <a:rPr lang="en-GB" sz="4000" b="1" i="0" dirty="0"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RECOMMENDATIONS</a:t>
            </a:r>
            <a:br>
              <a:rPr lang="en-GB" sz="4000" b="1" i="0" dirty="0"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</a:br>
            <a:endParaRPr lang="en-GB" sz="4000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7E108D-E86E-E626-4F27-2650461FA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" y="967410"/>
            <a:ext cx="12191997" cy="5890590"/>
          </a:xfrm>
        </p:spPr>
        <p:txBody>
          <a:bodyPr anchor="ctr">
            <a:normAutofit/>
          </a:bodyPr>
          <a:lstStyle/>
          <a:p>
            <a:endParaRPr lang="en-GB" sz="2000" dirty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  <a:p>
            <a:endParaRPr lang="en-GB" sz="2000" dirty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Below Recommendation can be made from the analysis</a:t>
            </a:r>
          </a:p>
          <a:p>
            <a:r>
              <a:rPr lang="en-GB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Manhattan and Brooklyn emerge as the prime choices.</a:t>
            </a:r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  <a:p>
            <a:pPr lvl="1"/>
            <a:r>
              <a:rPr lang="en-GB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High Demand</a:t>
            </a:r>
            <a:endParaRPr lang="en-GB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pPr lvl="1"/>
            <a:r>
              <a:rPr lang="en-GB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Top Rental Rates:</a:t>
            </a:r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 </a:t>
            </a:r>
          </a:p>
          <a:p>
            <a:pPr lvl="1"/>
            <a:r>
              <a:rPr lang="en-GB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Appreciation Potential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"Entire home/apt" listings are the most lucrative:</a:t>
            </a:r>
          </a:p>
          <a:p>
            <a:pPr lvl="1"/>
            <a:r>
              <a:rPr lang="en-GB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Popularity:</a:t>
            </a:r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 </a:t>
            </a:r>
          </a:p>
          <a:p>
            <a:pPr lvl="1"/>
            <a:r>
              <a:rPr lang="en-GB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Premium Pricing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Conclusion:</a:t>
            </a:r>
            <a:r>
              <a:rPr lang="en-GB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 An </a:t>
            </a:r>
            <a:r>
              <a:rPr lang="en-GB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Entire home/apt </a:t>
            </a:r>
            <a:r>
              <a:rPr lang="en-GB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property type in </a:t>
            </a:r>
            <a:r>
              <a:rPr lang="en-GB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Manhattan and/or Brooklyn</a:t>
            </a:r>
            <a:r>
              <a:rPr lang="en-GB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rebuchet MS" panose="020B0603020202020204" pitchFamily="34" charset="0"/>
              </a:rPr>
              <a:t> appears as the best investment option for the company.</a:t>
            </a:r>
          </a:p>
        </p:txBody>
      </p:sp>
    </p:spTree>
    <p:extLst>
      <p:ext uri="{BB962C8B-B14F-4D97-AF65-F5344CB8AC3E}">
        <p14:creationId xmlns:p14="http://schemas.microsoft.com/office/powerpoint/2010/main" val="4132488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1B15ED52-F352-441B-82BF-E0EA34836D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B2E3793-BFE6-45A2-9B7B-E18844431C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C4C4868-CB8F-4AF9-9CDB-8108F2C19B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75E0459-6403-40CD-989D-56A4407CA1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3E5B1A8-3AC9-4BD1-9BBC-78CA94F2D1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FCDCA-E23F-F2A7-2764-D4009895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" y="3230"/>
            <a:ext cx="9895951" cy="792140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rgbClr val="FFFFFF"/>
                </a:solidFill>
                <a:latin typeface="Trebuchet MS" panose="020B0603020202020204" pitchFamily="34" charset="0"/>
              </a:rPr>
              <a:t>RECOMMENDATIONS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99A2BC-9142-2A38-C9F5-8E9C4319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83" y="1622744"/>
            <a:ext cx="11015002" cy="4940717"/>
          </a:xfrm>
        </p:spPr>
        <p:txBody>
          <a:bodyPr anchor="ctr">
            <a:normAutofit/>
          </a:bodyPr>
          <a:lstStyle/>
          <a:p>
            <a:r>
              <a:rPr lang="en-GB" sz="4000" dirty="0">
                <a:latin typeface="Trebuchet MS" panose="020B0603020202020204" pitchFamily="34" charset="0"/>
              </a:rPr>
              <a:t>Other Option: Queens</a:t>
            </a:r>
          </a:p>
          <a:p>
            <a:endParaRPr lang="en-GB" sz="4000" dirty="0">
              <a:latin typeface="Trebuchet MS" panose="020B0603020202020204" pitchFamily="34" charset="0"/>
            </a:endParaRPr>
          </a:p>
          <a:p>
            <a:r>
              <a:rPr lang="en-GB" sz="4000" dirty="0">
                <a:latin typeface="Trebuchet MS" panose="020B0603020202020204" pitchFamily="34" charset="0"/>
              </a:rPr>
              <a:t>Market Approach</a:t>
            </a:r>
          </a:p>
          <a:p>
            <a:pPr lvl="1"/>
            <a:r>
              <a:rPr lang="en-GB" sz="4000" i="0" dirty="0">
                <a:effectLst/>
                <a:latin typeface="Trebuchet MS" panose="020B0603020202020204" pitchFamily="34" charset="0"/>
              </a:rPr>
              <a:t>Pricing (Promo/Discounts)</a:t>
            </a:r>
          </a:p>
          <a:p>
            <a:pPr lvl="1"/>
            <a:r>
              <a:rPr lang="en-GB" sz="4000" dirty="0">
                <a:latin typeface="Trebuchet MS" panose="020B0603020202020204" pitchFamily="34" charset="0"/>
              </a:rPr>
              <a:t>Location Collaboration</a:t>
            </a:r>
          </a:p>
          <a:p>
            <a:pPr lvl="1"/>
            <a:r>
              <a:rPr lang="en-GB" sz="4000" dirty="0">
                <a:latin typeface="Trebuchet MS" panose="020B0603020202020204" pitchFamily="34" charset="0"/>
              </a:rPr>
              <a:t>Local Attraction</a:t>
            </a:r>
          </a:p>
          <a:p>
            <a:pPr marL="457200" lvl="1" indent="0">
              <a:buNone/>
            </a:pPr>
            <a:endParaRPr lang="en-GB" sz="4000" i="0" dirty="0">
              <a:effectLst/>
              <a:latin typeface="Trebuchet MS" panose="020B0603020202020204" pitchFamily="34" charset="0"/>
            </a:endParaRPr>
          </a:p>
          <a:p>
            <a:endParaRPr lang="en-GB" sz="4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77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0">
            <a:extLst>
              <a:ext uri="{FF2B5EF4-FFF2-40B4-BE49-F238E27FC236}">
                <a16:creationId xmlns="" xmlns:a16="http://schemas.microsoft.com/office/drawing/2014/main" id="{256B2C21-A230-48C0-8DF1-C46611373C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2">
            <a:extLst>
              <a:ext uri="{FF2B5EF4-FFF2-40B4-BE49-F238E27FC236}">
                <a16:creationId xmlns="" xmlns:a16="http://schemas.microsoft.com/office/drawing/2014/main" id="{3847E18C-932D-4C95-AABA-FEC7C9499A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150CB11-0C61-439E-910F-5787759E72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43F8A58B-5155-44CE-A5FF-7647B47D0A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443F2ACA-E6D6-4028-82DD-F03C262D5D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3DBB6F-4975-AB13-7877-C6DF5D63C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400" b="1" i="0">
                <a:solidFill>
                  <a:srgbClr val="FFFFFF"/>
                </a:solidFill>
                <a:effectLst/>
                <a:latin typeface="Helvetica Neue"/>
              </a:rPr>
              <a:t/>
            </a:r>
            <a:br>
              <a:rPr lang="en-GB" sz="3400" b="1" i="0">
                <a:solidFill>
                  <a:srgbClr val="FFFFFF"/>
                </a:solidFill>
                <a:effectLst/>
                <a:latin typeface="Helvetica Neue"/>
              </a:rPr>
            </a:br>
            <a:r>
              <a:rPr lang="en-GB" sz="3400" b="1" i="0">
                <a:solidFill>
                  <a:srgbClr val="FFFFFF"/>
                </a:solidFill>
                <a:effectLst/>
                <a:latin typeface="Helvetica Neue"/>
              </a:rPr>
              <a:t>LIMITATIONS</a:t>
            </a:r>
            <a:br>
              <a:rPr lang="en-GB" sz="3400" b="1" i="0">
                <a:solidFill>
                  <a:srgbClr val="FFFFFF"/>
                </a:solidFill>
                <a:effectLst/>
                <a:latin typeface="Helvetica Neue"/>
              </a:rPr>
            </a:br>
            <a:endParaRPr lang="en-GB" sz="3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B024465A-B1DE-B885-A74B-EC08D537BF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43928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99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BA456C-761A-F0D0-07CA-A820625D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1" y="319718"/>
            <a:ext cx="7024468" cy="410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kern="1200" dirty="0">
                <a:solidFill>
                  <a:schemeClr val="tx1"/>
                </a:solidFill>
                <a:latin typeface="Trebuchet MS" panose="020B0603020202020204" pitchFamily="34" charset="0"/>
              </a:rPr>
              <a:t>Thank You For Listening…</a:t>
            </a:r>
            <a:r>
              <a:rPr lang="en-US" sz="3700" kern="1200" dirty="0">
                <a:solidFill>
                  <a:schemeClr val="tx1"/>
                </a:solidFill>
                <a:latin typeface="Trebuchet MS" panose="020B0603020202020204" pitchFamily="34" charset="0"/>
              </a:rPr>
              <a:t/>
            </a:r>
            <a:br>
              <a:rPr lang="en-US" sz="3700" kern="1200" dirty="0">
                <a:solidFill>
                  <a:schemeClr val="tx1"/>
                </a:solidFill>
                <a:latin typeface="Trebuchet MS" panose="020B0603020202020204" pitchFamily="34" charset="0"/>
              </a:rPr>
            </a:br>
            <a:r>
              <a:rPr lang="en-US" sz="3700" kern="1200" dirty="0">
                <a:solidFill>
                  <a:schemeClr val="tx1"/>
                </a:solidFill>
                <a:latin typeface="Trebuchet MS" panose="020B0603020202020204" pitchFamily="34" charset="0"/>
              </a:rPr>
              <a:t/>
            </a:r>
            <a:br>
              <a:rPr lang="en-US" sz="3700" kern="1200" dirty="0">
                <a:solidFill>
                  <a:schemeClr val="tx1"/>
                </a:solidFill>
                <a:latin typeface="Trebuchet MS" panose="020B0603020202020204" pitchFamily="34" charset="0"/>
              </a:rPr>
            </a:br>
            <a:r>
              <a:rPr lang="en-US" sz="3700" b="1" kern="1200" dirty="0">
                <a:solidFill>
                  <a:schemeClr val="tx1"/>
                </a:solidFill>
                <a:latin typeface="Trebuchet MS" panose="020B0603020202020204" pitchFamily="34" charset="0"/>
              </a:rPr>
              <a:t>I welcome any questions you may have</a:t>
            </a:r>
            <a:r>
              <a:rPr lang="en-US" sz="3700" kern="1200" dirty="0">
                <a:solidFill>
                  <a:schemeClr val="tx1"/>
                </a:solidFill>
                <a:latin typeface="Trebuchet MS" panose="020B0603020202020204" pitchFamily="34" charset="0"/>
              </a:rPr>
              <a:t/>
            </a:r>
            <a:br>
              <a:rPr lang="en-US" sz="3700" kern="1200" dirty="0">
                <a:solidFill>
                  <a:schemeClr val="tx1"/>
                </a:solidFill>
                <a:latin typeface="Trebuchet MS" panose="020B0603020202020204" pitchFamily="34" charset="0"/>
              </a:rPr>
            </a:br>
            <a:endParaRPr lang="en-US" sz="3700" kern="12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C05CA36-AD6A-4ABF-9A05-52E5A143D2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D4331EE8-85A4-4588-8D9E-70E534D477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9D6C862-61CC-4B46-8080-96583D653B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Questions">
            <a:extLst>
              <a:ext uri="{FF2B5EF4-FFF2-40B4-BE49-F238E27FC236}">
                <a16:creationId xmlns="" xmlns:a16="http://schemas.microsoft.com/office/drawing/2014/main" id="{86002008-DEFC-6ED0-5CD4-E77104922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1981" y="658488"/>
            <a:ext cx="4965896" cy="532898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E37EECFC-A684-4391-AE85-4CDAF5565F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7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="" xmlns:a16="http://schemas.microsoft.com/office/drawing/2014/main" id="{1607EC0B-6F18-4CC6-A161-42CC6FAB22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F7A878-CCB0-7828-4FC8-422C485F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333" y="315694"/>
            <a:ext cx="4869179" cy="745007"/>
          </a:xfrm>
        </p:spPr>
        <p:txBody>
          <a:bodyPr anchor="t">
            <a:normAutofit/>
          </a:bodyPr>
          <a:lstStyle/>
          <a:p>
            <a:r>
              <a:rPr lang="en-GB" sz="3600" b="1" dirty="0">
                <a:latin typeface="Trebuchet MS" panose="020B0603020202020204" pitchFamily="34" charset="0"/>
              </a:rPr>
              <a:t>TABLE OF CONTENTS</a:t>
            </a:r>
          </a:p>
        </p:txBody>
      </p:sp>
      <p:pic>
        <p:nvPicPr>
          <p:cNvPr id="38" name="Picture 37" descr="Light bulb on yellow background with sketched light beams and cord">
            <a:extLst>
              <a:ext uri="{FF2B5EF4-FFF2-40B4-BE49-F238E27FC236}">
                <a16:creationId xmlns="" xmlns:a16="http://schemas.microsoft.com/office/drawing/2014/main" id="{ED56E3BA-7D04-81ED-8EF9-0F5AA9DC9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43277"/>
          <a:stretch/>
        </p:blipFill>
        <p:spPr>
          <a:xfrm>
            <a:off x="-1" y="106752"/>
            <a:ext cx="6226151" cy="675052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2F263D67-9B31-4F2B-B228-27FD3112D7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00DF1CD8-441E-4077-9B3C-7E96D92E05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6018714" cy="6858000"/>
            </a:xfrm>
            <a:custGeom>
              <a:avLst/>
              <a:gdLst>
                <a:gd name="connsiteX0" fmla="*/ 0 w 6018714"/>
                <a:gd name="connsiteY0" fmla="*/ 6499477 h 6858000"/>
                <a:gd name="connsiteX1" fmla="*/ 248639 w 6018714"/>
                <a:gd name="connsiteY1" fmla="*/ 6701197 h 6858000"/>
                <a:gd name="connsiteX2" fmla="*/ 392359 w 6018714"/>
                <a:gd name="connsiteY2" fmla="*/ 6814935 h 6858000"/>
                <a:gd name="connsiteX3" fmla="*/ 448656 w 6018714"/>
                <a:gd name="connsiteY3" fmla="*/ 6858000 h 6858000"/>
                <a:gd name="connsiteX4" fmla="*/ 0 w 6018714"/>
                <a:gd name="connsiteY4" fmla="*/ 6858000 h 6858000"/>
                <a:gd name="connsiteX5" fmla="*/ 998246 w 6018714"/>
                <a:gd name="connsiteY5" fmla="*/ 0 h 6858000"/>
                <a:gd name="connsiteX6" fmla="*/ 1984114 w 6018714"/>
                <a:gd name="connsiteY6" fmla="*/ 0 h 6858000"/>
                <a:gd name="connsiteX7" fmla="*/ 2011390 w 6018714"/>
                <a:gd name="connsiteY7" fmla="*/ 2333 h 6858000"/>
                <a:gd name="connsiteX8" fmla="*/ 4182319 w 6018714"/>
                <a:gd name="connsiteY8" fmla="*/ 838030 h 6858000"/>
                <a:gd name="connsiteX9" fmla="*/ 4785565 w 6018714"/>
                <a:gd name="connsiteY9" fmla="*/ 1338564 h 6858000"/>
                <a:gd name="connsiteX10" fmla="*/ 5695308 w 6018714"/>
                <a:gd name="connsiteY10" fmla="*/ 2616232 h 6858000"/>
                <a:gd name="connsiteX11" fmla="*/ 5937944 w 6018714"/>
                <a:gd name="connsiteY11" fmla="*/ 3368583 h 6858000"/>
                <a:gd name="connsiteX12" fmla="*/ 6018677 w 6018714"/>
                <a:gd name="connsiteY12" fmla="*/ 4153681 h 6858000"/>
                <a:gd name="connsiteX13" fmla="*/ 5990165 w 6018714"/>
                <a:gd name="connsiteY13" fmla="*/ 4557147 h 6858000"/>
                <a:gd name="connsiteX14" fmla="*/ 5982312 w 6018714"/>
                <a:gd name="connsiteY14" fmla="*/ 4607451 h 6858000"/>
                <a:gd name="connsiteX15" fmla="*/ 5972856 w 6018714"/>
                <a:gd name="connsiteY15" fmla="*/ 4657609 h 6858000"/>
                <a:gd name="connsiteX16" fmla="*/ 5951328 w 6018714"/>
                <a:gd name="connsiteY16" fmla="*/ 4757628 h 6858000"/>
                <a:gd name="connsiteX17" fmla="*/ 5893141 w 6018714"/>
                <a:gd name="connsiteY17" fmla="*/ 4953827 h 6858000"/>
                <a:gd name="connsiteX18" fmla="*/ 5817644 w 6018714"/>
                <a:gd name="connsiteY18" fmla="*/ 5141915 h 6858000"/>
                <a:gd name="connsiteX19" fmla="*/ 5728909 w 6018714"/>
                <a:gd name="connsiteY19" fmla="*/ 5322626 h 6858000"/>
                <a:gd name="connsiteX20" fmla="*/ 5532095 w 6018714"/>
                <a:gd name="connsiteY20" fmla="*/ 5663839 h 6858000"/>
                <a:gd name="connsiteX21" fmla="*/ 5330043 w 6018714"/>
                <a:gd name="connsiteY21" fmla="*/ 5988236 h 6858000"/>
                <a:gd name="connsiteX22" fmla="*/ 5232580 w 6018714"/>
                <a:gd name="connsiteY22" fmla="*/ 6146081 h 6858000"/>
                <a:gd name="connsiteX23" fmla="*/ 5183269 w 6018714"/>
                <a:gd name="connsiteY23" fmla="*/ 6227660 h 6858000"/>
                <a:gd name="connsiteX24" fmla="*/ 5131628 w 6018714"/>
                <a:gd name="connsiteY24" fmla="*/ 6311451 h 6858000"/>
                <a:gd name="connsiteX25" fmla="*/ 4910811 w 6018714"/>
                <a:gd name="connsiteY25" fmla="*/ 6641009 h 6858000"/>
                <a:gd name="connsiteX26" fmla="*/ 4788885 w 6018714"/>
                <a:gd name="connsiteY26" fmla="*/ 6800448 h 6858000"/>
                <a:gd name="connsiteX27" fmla="*/ 4739213 w 6018714"/>
                <a:gd name="connsiteY27" fmla="*/ 6858000 h 6858000"/>
                <a:gd name="connsiteX28" fmla="*/ 3950454 w 6018714"/>
                <a:gd name="connsiteY28" fmla="*/ 6858000 h 6858000"/>
                <a:gd name="connsiteX29" fmla="*/ 4012997 w 6018714"/>
                <a:gd name="connsiteY29" fmla="*/ 6806378 h 6858000"/>
                <a:gd name="connsiteX30" fmla="*/ 4268871 w 6018714"/>
                <a:gd name="connsiteY30" fmla="*/ 6566512 h 6858000"/>
                <a:gd name="connsiteX31" fmla="*/ 4750072 w 6018714"/>
                <a:gd name="connsiteY31" fmla="*/ 6033375 h 6858000"/>
                <a:gd name="connsiteX32" fmla="*/ 4806075 w 6018714"/>
                <a:gd name="connsiteY32" fmla="*/ 5961092 h 6858000"/>
                <a:gd name="connsiteX33" fmla="*/ 4863244 w 6018714"/>
                <a:gd name="connsiteY33" fmla="*/ 5885856 h 6858000"/>
                <a:gd name="connsiteX34" fmla="*/ 4982235 w 6018714"/>
                <a:gd name="connsiteY34" fmla="*/ 5732288 h 6858000"/>
                <a:gd name="connsiteX35" fmla="*/ 5221526 w 6018714"/>
                <a:gd name="connsiteY35" fmla="*/ 5438135 h 6858000"/>
                <a:gd name="connsiteX36" fmla="*/ 5442633 w 6018714"/>
                <a:gd name="connsiteY36" fmla="*/ 5146193 h 6858000"/>
                <a:gd name="connsiteX37" fmla="*/ 5538350 w 6018714"/>
                <a:gd name="connsiteY37" fmla="*/ 4995133 h 6858000"/>
                <a:gd name="connsiteX38" fmla="*/ 5621702 w 6018714"/>
                <a:gd name="connsiteY38" fmla="*/ 4839205 h 6858000"/>
                <a:gd name="connsiteX39" fmla="*/ 5741275 w 6018714"/>
                <a:gd name="connsiteY39" fmla="*/ 4507728 h 6858000"/>
                <a:gd name="connsiteX40" fmla="*/ 5781714 w 6018714"/>
                <a:gd name="connsiteY40" fmla="*/ 4153681 h 6858000"/>
                <a:gd name="connsiteX41" fmla="*/ 5685706 w 6018714"/>
                <a:gd name="connsiteY41" fmla="*/ 3428918 h 6858000"/>
                <a:gd name="connsiteX42" fmla="*/ 5422122 w 6018714"/>
                <a:gd name="connsiteY42" fmla="*/ 2750328 h 6858000"/>
                <a:gd name="connsiteX43" fmla="*/ 5033730 w 6018714"/>
                <a:gd name="connsiteY43" fmla="*/ 2136204 h 6858000"/>
                <a:gd name="connsiteX44" fmla="*/ 4542784 w 6018714"/>
                <a:gd name="connsiteY44" fmla="*/ 1601886 h 6858000"/>
                <a:gd name="connsiteX45" fmla="*/ 2668605 w 6018714"/>
                <a:gd name="connsiteY45" fmla="*/ 539746 h 6858000"/>
                <a:gd name="connsiteX46" fmla="*/ 1965570 w 6018714"/>
                <a:gd name="connsiteY46" fmla="*/ 389865 h 6858000"/>
                <a:gd name="connsiteX47" fmla="*/ 1249006 w 6018714"/>
                <a:gd name="connsiteY47" fmla="*/ 363461 h 6858000"/>
                <a:gd name="connsiteX48" fmla="*/ 542188 w 6018714"/>
                <a:gd name="connsiteY48" fmla="*/ 465544 h 6858000"/>
                <a:gd name="connsiteX49" fmla="*/ 37349 w 6018714"/>
                <a:gd name="connsiteY49" fmla="*/ 636266 h 6858000"/>
                <a:gd name="connsiteX50" fmla="*/ 0 w 6018714"/>
                <a:gd name="connsiteY50" fmla="*/ 653785 h 6858000"/>
                <a:gd name="connsiteX51" fmla="*/ 0 w 6018714"/>
                <a:gd name="connsiteY51" fmla="*/ 255198 h 6858000"/>
                <a:gd name="connsiteX52" fmla="*/ 167136 w 6018714"/>
                <a:gd name="connsiteY52" fmla="*/ 188295 h 6858000"/>
                <a:gd name="connsiteX53" fmla="*/ 451417 w 6018714"/>
                <a:gd name="connsiteY53" fmla="*/ 101466 h 6858000"/>
                <a:gd name="connsiteX54" fmla="*/ 836914 w 6018714"/>
                <a:gd name="connsiteY54" fmla="*/ 2139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18714" h="6858000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DE9C0434-209D-4C7E-BE2D-26B74B698D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38834"/>
              <a:ext cx="6015920" cy="6819166"/>
            </a:xfrm>
            <a:custGeom>
              <a:avLst/>
              <a:gdLst>
                <a:gd name="connsiteX0" fmla="*/ 0 w 6015920"/>
                <a:gd name="connsiteY0" fmla="*/ 6143989 h 6819166"/>
                <a:gd name="connsiteX1" fmla="*/ 134018 w 6015920"/>
                <a:gd name="connsiteY1" fmla="*/ 6248665 h 6819166"/>
                <a:gd name="connsiteX2" fmla="*/ 880799 w 6015920"/>
                <a:gd name="connsiteY2" fmla="*/ 6790482 h 6819166"/>
                <a:gd name="connsiteX3" fmla="*/ 929680 w 6015920"/>
                <a:gd name="connsiteY3" fmla="*/ 6819166 h 6819166"/>
                <a:gd name="connsiteX4" fmla="*/ 0 w 6015920"/>
                <a:gd name="connsiteY4" fmla="*/ 6819166 h 6819166"/>
                <a:gd name="connsiteX5" fmla="*/ 1408589 w 6015920"/>
                <a:gd name="connsiteY5" fmla="*/ 0 h 6819166"/>
                <a:gd name="connsiteX6" fmla="*/ 1409171 w 6015920"/>
                <a:gd name="connsiteY6" fmla="*/ 294 h 6819166"/>
                <a:gd name="connsiteX7" fmla="*/ 6015920 w 6015920"/>
                <a:gd name="connsiteY7" fmla="*/ 4129828 h 6819166"/>
                <a:gd name="connsiteX8" fmla="*/ 5101088 w 6015920"/>
                <a:gd name="connsiteY8" fmla="*/ 6096419 h 6819166"/>
                <a:gd name="connsiteX9" fmla="*/ 4546786 w 6015920"/>
                <a:gd name="connsiteY9" fmla="*/ 6797679 h 6819166"/>
                <a:gd name="connsiteX10" fmla="*/ 4525032 w 6015920"/>
                <a:gd name="connsiteY10" fmla="*/ 6819166 h 6819166"/>
                <a:gd name="connsiteX11" fmla="*/ 3362009 w 6015920"/>
                <a:gd name="connsiteY11" fmla="*/ 6819166 h 6819166"/>
                <a:gd name="connsiteX12" fmla="*/ 3559506 w 6015920"/>
                <a:gd name="connsiteY12" fmla="*/ 6694254 h 6819166"/>
                <a:gd name="connsiteX13" fmla="*/ 4499295 w 6015920"/>
                <a:gd name="connsiteY13" fmla="*/ 5685109 h 6819166"/>
                <a:gd name="connsiteX14" fmla="*/ 4763752 w 6015920"/>
                <a:gd name="connsiteY14" fmla="*/ 5310428 h 6819166"/>
                <a:gd name="connsiteX15" fmla="*/ 5288592 w 6015920"/>
                <a:gd name="connsiteY15" fmla="*/ 4129828 h 6819166"/>
                <a:gd name="connsiteX16" fmla="*/ 4971477 w 6015920"/>
                <a:gd name="connsiteY16" fmla="*/ 2858526 h 6819166"/>
                <a:gd name="connsiteX17" fmla="*/ 4096938 w 6015920"/>
                <a:gd name="connsiteY17" fmla="*/ 1766138 h 6819166"/>
                <a:gd name="connsiteX18" fmla="*/ 2832696 w 6015920"/>
                <a:gd name="connsiteY18" fmla="*/ 1008719 h 6819166"/>
                <a:gd name="connsiteX19" fmla="*/ 1409171 w 6015920"/>
                <a:gd name="connsiteY19" fmla="*/ 732948 h 6819166"/>
                <a:gd name="connsiteX20" fmla="*/ 189877 w 6015920"/>
                <a:gd name="connsiteY20" fmla="*/ 989377 h 6819166"/>
                <a:gd name="connsiteX21" fmla="*/ 0 w 6015920"/>
                <a:gd name="connsiteY21" fmla="*/ 1091881 h 6819166"/>
                <a:gd name="connsiteX22" fmla="*/ 0 w 6015920"/>
                <a:gd name="connsiteY22" fmla="*/ 273645 h 6819166"/>
                <a:gd name="connsiteX23" fmla="*/ 53152 w 6015920"/>
                <a:gd name="connsiteY23" fmla="*/ 250589 h 6819166"/>
                <a:gd name="connsiteX24" fmla="*/ 1408589 w 6015920"/>
                <a:gd name="connsiteY24" fmla="*/ 0 h 681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15920" h="6819166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BA29CD07-3C0C-426E-8C5F-2382575ACB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89880"/>
              <a:ext cx="5997097" cy="6768121"/>
            </a:xfrm>
            <a:custGeom>
              <a:avLst/>
              <a:gdLst>
                <a:gd name="connsiteX0" fmla="*/ 0 w 5997097"/>
                <a:gd name="connsiteY0" fmla="*/ 5929955 h 6768121"/>
                <a:gd name="connsiteX1" fmla="*/ 204947 w 5997097"/>
                <a:gd name="connsiteY1" fmla="*/ 6088753 h 6768121"/>
                <a:gd name="connsiteX2" fmla="*/ 1135927 w 5997097"/>
                <a:gd name="connsiteY2" fmla="*/ 6730112 h 6768121"/>
                <a:gd name="connsiteX3" fmla="*/ 1219620 w 5997097"/>
                <a:gd name="connsiteY3" fmla="*/ 6768121 h 6768121"/>
                <a:gd name="connsiteX4" fmla="*/ 0 w 5997097"/>
                <a:gd name="connsiteY4" fmla="*/ 6768121 h 6768121"/>
                <a:gd name="connsiteX5" fmla="*/ 1389767 w 5997097"/>
                <a:gd name="connsiteY5" fmla="*/ 0 h 6768121"/>
                <a:gd name="connsiteX6" fmla="*/ 1390348 w 5997097"/>
                <a:gd name="connsiteY6" fmla="*/ 292 h 6768121"/>
                <a:gd name="connsiteX7" fmla="*/ 5997097 w 5997097"/>
                <a:gd name="connsiteY7" fmla="*/ 4099802 h 6768121"/>
                <a:gd name="connsiteX8" fmla="*/ 5082265 w 5997097"/>
                <a:gd name="connsiteY8" fmla="*/ 6052096 h 6768121"/>
                <a:gd name="connsiteX9" fmla="*/ 4527964 w 5997097"/>
                <a:gd name="connsiteY9" fmla="*/ 6748257 h 6768121"/>
                <a:gd name="connsiteX10" fmla="*/ 4507706 w 5997097"/>
                <a:gd name="connsiteY10" fmla="*/ 6768121 h 6768121"/>
                <a:gd name="connsiteX11" fmla="*/ 3011909 w 5997097"/>
                <a:gd name="connsiteY11" fmla="*/ 6768121 h 6768121"/>
                <a:gd name="connsiteX12" fmla="*/ 3041514 w 5997097"/>
                <a:gd name="connsiteY12" fmla="*/ 6756841 h 6768121"/>
                <a:gd name="connsiteX13" fmla="*/ 3339587 w 5997097"/>
                <a:gd name="connsiteY13" fmla="*/ 6603120 h 6768121"/>
                <a:gd name="connsiteX14" fmla="*/ 4359591 w 5997097"/>
                <a:gd name="connsiteY14" fmla="*/ 5561878 h 6768121"/>
                <a:gd name="connsiteX15" fmla="*/ 4626956 w 5997097"/>
                <a:gd name="connsiteY15" fmla="*/ 5185850 h 6768121"/>
                <a:gd name="connsiteX16" fmla="*/ 5124303 w 5997097"/>
                <a:gd name="connsiteY16" fmla="*/ 4099802 h 6768121"/>
                <a:gd name="connsiteX17" fmla="*/ 4823481 w 5997097"/>
                <a:gd name="connsiteY17" fmla="*/ 2904512 h 6768121"/>
                <a:gd name="connsiteX18" fmla="*/ 3983561 w 5997097"/>
                <a:gd name="connsiteY18" fmla="*/ 1863706 h 6768121"/>
                <a:gd name="connsiteX19" fmla="*/ 2761651 w 5997097"/>
                <a:gd name="connsiteY19" fmla="*/ 1136378 h 6768121"/>
                <a:gd name="connsiteX20" fmla="*/ 1390348 w 5997097"/>
                <a:gd name="connsiteY20" fmla="*/ 873085 h 6768121"/>
                <a:gd name="connsiteX21" fmla="*/ 232295 w 5997097"/>
                <a:gd name="connsiteY21" fmla="*/ 1114121 h 6768121"/>
                <a:gd name="connsiteX22" fmla="*/ 0 w 5997097"/>
                <a:gd name="connsiteY22" fmla="*/ 1238681 h 6768121"/>
                <a:gd name="connsiteX23" fmla="*/ 0 w 5997097"/>
                <a:gd name="connsiteY23" fmla="*/ 263550 h 6768121"/>
                <a:gd name="connsiteX24" fmla="*/ 34329 w 5997097"/>
                <a:gd name="connsiteY24" fmla="*/ 248767 h 6768121"/>
                <a:gd name="connsiteX25" fmla="*/ 1389767 w 5997097"/>
                <a:gd name="connsiteY25" fmla="*/ 0 h 67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97097" h="6768121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BB937BE4-F949-4583-8DF7-F3EE5BA025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726"/>
              <a:ext cx="6423049" cy="6857275"/>
            </a:xfrm>
            <a:custGeom>
              <a:avLst/>
              <a:gdLst>
                <a:gd name="connsiteX0" fmla="*/ 3207935 w 6423049"/>
                <a:gd name="connsiteY0" fmla="*/ 0 h 6857275"/>
                <a:gd name="connsiteX1" fmla="*/ 6423049 w 6423049"/>
                <a:gd name="connsiteY1" fmla="*/ 0 h 6857275"/>
                <a:gd name="connsiteX2" fmla="*/ 6423049 w 6423049"/>
                <a:gd name="connsiteY2" fmla="*/ 6857275 h 6857275"/>
                <a:gd name="connsiteX3" fmla="*/ 5115455 w 6423049"/>
                <a:gd name="connsiteY3" fmla="*/ 6857275 h 6857275"/>
                <a:gd name="connsiteX4" fmla="*/ 5327016 w 6423049"/>
                <a:gd name="connsiteY4" fmla="*/ 6576778 h 6857275"/>
                <a:gd name="connsiteX5" fmla="*/ 6096492 w 6423049"/>
                <a:gd name="connsiteY5" fmla="*/ 4101445 h 6857275"/>
                <a:gd name="connsiteX6" fmla="*/ 3253269 w 6423049"/>
                <a:gd name="connsiteY6" fmla="*/ 15400 h 6857275"/>
                <a:gd name="connsiteX7" fmla="*/ 0 w 6423049"/>
                <a:gd name="connsiteY7" fmla="*/ 0 h 6857275"/>
                <a:gd name="connsiteX8" fmla="*/ 318887 w 6423049"/>
                <a:gd name="connsiteY8" fmla="*/ 0 h 6857275"/>
                <a:gd name="connsiteX9" fmla="*/ 273553 w 6423049"/>
                <a:gd name="connsiteY9" fmla="*/ 15400 h 6857275"/>
                <a:gd name="connsiteX10" fmla="*/ 76780 w 6423049"/>
                <a:gd name="connsiteY10" fmla="*/ 93287 h 6857275"/>
                <a:gd name="connsiteX11" fmla="*/ 0 w 6423049"/>
                <a:gd name="connsiteY11" fmla="*/ 128134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23049" h="6857275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B6EBAF51-610B-41B6-9517-1518958C75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726"/>
              <a:ext cx="6158587" cy="6857275"/>
            </a:xfrm>
            <a:custGeom>
              <a:avLst/>
              <a:gdLst>
                <a:gd name="connsiteX0" fmla="*/ 233278 w 6158587"/>
                <a:gd name="connsiteY0" fmla="*/ 0 h 6857275"/>
                <a:gd name="connsiteX1" fmla="*/ 3441063 w 6158587"/>
                <a:gd name="connsiteY1" fmla="*/ 0 h 6857275"/>
                <a:gd name="connsiteX2" fmla="*/ 3535825 w 6158587"/>
                <a:gd name="connsiteY2" fmla="*/ 38136 h 6857275"/>
                <a:gd name="connsiteX3" fmla="*/ 6158587 w 6158587"/>
                <a:gd name="connsiteY3" fmla="*/ 4076179 h 6857275"/>
                <a:gd name="connsiteX4" fmla="*/ 5573039 w 6158587"/>
                <a:gd name="connsiteY4" fmla="*/ 6283960 h 6857275"/>
                <a:gd name="connsiteX5" fmla="*/ 5222761 w 6158587"/>
                <a:gd name="connsiteY5" fmla="*/ 6804016 h 6857275"/>
                <a:gd name="connsiteX6" fmla="*/ 5179011 w 6158587"/>
                <a:gd name="connsiteY6" fmla="*/ 6857275 h 6857275"/>
                <a:gd name="connsiteX7" fmla="*/ 4477061 w 6158587"/>
                <a:gd name="connsiteY7" fmla="*/ 6857275 h 6857275"/>
                <a:gd name="connsiteX8" fmla="*/ 4532922 w 6158587"/>
                <a:gd name="connsiteY8" fmla="*/ 6798071 h 6857275"/>
                <a:gd name="connsiteX9" fmla="*/ 4660563 w 6158587"/>
                <a:gd name="connsiteY9" fmla="*/ 6651672 h 6857275"/>
                <a:gd name="connsiteX10" fmla="*/ 4772511 w 6158587"/>
                <a:gd name="connsiteY10" fmla="*/ 6513379 h 6857275"/>
                <a:gd name="connsiteX11" fmla="*/ 4781959 w 6158587"/>
                <a:gd name="connsiteY11" fmla="*/ 6501404 h 6857275"/>
                <a:gd name="connsiteX12" fmla="*/ 4800713 w 6158587"/>
                <a:gd name="connsiteY12" fmla="*/ 6476578 h 6857275"/>
                <a:gd name="connsiteX13" fmla="*/ 4897916 w 6158587"/>
                <a:gd name="connsiteY13" fmla="*/ 6345878 h 6857275"/>
                <a:gd name="connsiteX14" fmla="*/ 4953461 w 6158587"/>
                <a:gd name="connsiteY14" fmla="*/ 6268773 h 6857275"/>
                <a:gd name="connsiteX15" fmla="*/ 5015304 w 6158587"/>
                <a:gd name="connsiteY15" fmla="*/ 6182904 h 6857275"/>
                <a:gd name="connsiteX16" fmla="*/ 5136557 w 6158587"/>
                <a:gd name="connsiteY16" fmla="*/ 6021245 h 6857275"/>
                <a:gd name="connsiteX17" fmla="*/ 5232471 w 6158587"/>
                <a:gd name="connsiteY17" fmla="*/ 5895802 h 6857275"/>
                <a:gd name="connsiteX18" fmla="*/ 5377488 w 6158587"/>
                <a:gd name="connsiteY18" fmla="*/ 5704644 h 6857275"/>
                <a:gd name="connsiteX19" fmla="*/ 5492012 w 6158587"/>
                <a:gd name="connsiteY19" fmla="*/ 5545320 h 6857275"/>
                <a:gd name="connsiteX20" fmla="*/ 5598378 w 6158587"/>
                <a:gd name="connsiteY20" fmla="*/ 5383077 h 6857275"/>
                <a:gd name="connsiteX21" fmla="*/ 5694293 w 6158587"/>
                <a:gd name="connsiteY21" fmla="*/ 5215869 h 6857275"/>
                <a:gd name="connsiteX22" fmla="*/ 5726646 w 6158587"/>
                <a:gd name="connsiteY22" fmla="*/ 5151759 h 6857275"/>
                <a:gd name="connsiteX23" fmla="*/ 5736953 w 6158587"/>
                <a:gd name="connsiteY23" fmla="*/ 5130730 h 6857275"/>
                <a:gd name="connsiteX24" fmla="*/ 5748406 w 6158587"/>
                <a:gd name="connsiteY24" fmla="*/ 5105613 h 6857275"/>
                <a:gd name="connsiteX25" fmla="*/ 5775318 w 6158587"/>
                <a:gd name="connsiteY25" fmla="*/ 5043695 h 6857275"/>
                <a:gd name="connsiteX26" fmla="*/ 5887267 w 6158587"/>
                <a:gd name="connsiteY26" fmla="*/ 4677444 h 6857275"/>
                <a:gd name="connsiteX27" fmla="*/ 5925776 w 6158587"/>
                <a:gd name="connsiteY27" fmla="*/ 4291476 h 6857275"/>
                <a:gd name="connsiteX28" fmla="*/ 5837592 w 6158587"/>
                <a:gd name="connsiteY28" fmla="*/ 3514285 h 6857275"/>
                <a:gd name="connsiteX29" fmla="*/ 5728651 w 6158587"/>
                <a:gd name="connsiteY29" fmla="*/ 3139270 h 6857275"/>
                <a:gd name="connsiteX30" fmla="*/ 5728651 w 6158587"/>
                <a:gd name="connsiteY30" fmla="*/ 3138540 h 6857275"/>
                <a:gd name="connsiteX31" fmla="*/ 5707749 w 6158587"/>
                <a:gd name="connsiteY31" fmla="*/ 3080127 h 6857275"/>
                <a:gd name="connsiteX32" fmla="*/ 5695151 w 6158587"/>
                <a:gd name="connsiteY32" fmla="*/ 3046393 h 6857275"/>
                <a:gd name="connsiteX33" fmla="*/ 5662512 w 6158587"/>
                <a:gd name="connsiteY33" fmla="*/ 2963300 h 6857275"/>
                <a:gd name="connsiteX34" fmla="*/ 5659648 w 6158587"/>
                <a:gd name="connsiteY34" fmla="*/ 2956436 h 6857275"/>
                <a:gd name="connsiteX35" fmla="*/ 5641039 w 6158587"/>
                <a:gd name="connsiteY35" fmla="*/ 2911751 h 6857275"/>
                <a:gd name="connsiteX36" fmla="*/ 5621283 w 6158587"/>
                <a:gd name="connsiteY36" fmla="*/ 2867941 h 6857275"/>
                <a:gd name="connsiteX37" fmla="*/ 5581056 w 6158587"/>
                <a:gd name="connsiteY37" fmla="*/ 2780320 h 6857275"/>
                <a:gd name="connsiteX38" fmla="*/ 5397674 w 6158587"/>
                <a:gd name="connsiteY38" fmla="*/ 2438163 h 6857275"/>
                <a:gd name="connsiteX39" fmla="*/ 5182080 w 6158587"/>
                <a:gd name="connsiteY39" fmla="*/ 2116889 h 6857275"/>
                <a:gd name="connsiteX40" fmla="*/ 4676024 w 6158587"/>
                <a:gd name="connsiteY40" fmla="*/ 1540786 h 6857275"/>
                <a:gd name="connsiteX41" fmla="*/ 4391860 w 6158587"/>
                <a:gd name="connsiteY41" fmla="*/ 1286395 h 6857275"/>
                <a:gd name="connsiteX42" fmla="*/ 4318851 w 6158587"/>
                <a:gd name="connsiteY42" fmla="*/ 1226959 h 6857275"/>
                <a:gd name="connsiteX43" fmla="*/ 4306254 w 6158587"/>
                <a:gd name="connsiteY43" fmla="*/ 1216883 h 6857275"/>
                <a:gd name="connsiteX44" fmla="*/ 4244123 w 6158587"/>
                <a:gd name="connsiteY44" fmla="*/ 1168254 h 6857275"/>
                <a:gd name="connsiteX45" fmla="*/ 4092378 w 6158587"/>
                <a:gd name="connsiteY45" fmla="*/ 1055078 h 6857275"/>
                <a:gd name="connsiteX46" fmla="*/ 3449179 w 6158587"/>
                <a:gd name="connsiteY46" fmla="*/ 660348 h 6857275"/>
                <a:gd name="connsiteX47" fmla="*/ 3110758 w 6158587"/>
                <a:gd name="connsiteY47" fmla="*/ 500442 h 6857275"/>
                <a:gd name="connsiteX48" fmla="*/ 2762316 w 6158587"/>
                <a:gd name="connsiteY48" fmla="*/ 368135 h 6857275"/>
                <a:gd name="connsiteX49" fmla="*/ 2404426 w 6158587"/>
                <a:gd name="connsiteY49" fmla="*/ 264452 h 6857275"/>
                <a:gd name="connsiteX50" fmla="*/ 2040668 w 6158587"/>
                <a:gd name="connsiteY50" fmla="*/ 191435 h 6857275"/>
                <a:gd name="connsiteX51" fmla="*/ 1461459 w 6158587"/>
                <a:gd name="connsiteY51" fmla="*/ 147625 h 6857275"/>
                <a:gd name="connsiteX52" fmla="*/ 1300837 w 6158587"/>
                <a:gd name="connsiteY52" fmla="*/ 150983 h 6857275"/>
                <a:gd name="connsiteX53" fmla="*/ 932928 w 6158587"/>
                <a:gd name="connsiteY53" fmla="*/ 183842 h 6857275"/>
                <a:gd name="connsiteX54" fmla="*/ 568022 w 6158587"/>
                <a:gd name="connsiteY54" fmla="*/ 256858 h 6857275"/>
                <a:gd name="connsiteX55" fmla="*/ 39597 w 6158587"/>
                <a:gd name="connsiteY55" fmla="*/ 447169 h 6857275"/>
                <a:gd name="connsiteX56" fmla="*/ 0 w 6158587"/>
                <a:gd name="connsiteY56" fmla="*/ 467328 h 6857275"/>
                <a:gd name="connsiteX57" fmla="*/ 0 w 6158587"/>
                <a:gd name="connsiteY57" fmla="*/ 112255 h 6857275"/>
                <a:gd name="connsiteX58" fmla="*/ 79310 w 6158587"/>
                <a:gd name="connsiteY58" fmla="*/ 70390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58587" h="6857275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2E1939-1ADA-7391-A589-CC3848CF3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4333" y="1510747"/>
            <a:ext cx="4869179" cy="4918187"/>
          </a:xfrm>
        </p:spPr>
        <p:txBody>
          <a:bodyPr anchor="b">
            <a:normAutofit/>
          </a:bodyPr>
          <a:lstStyle/>
          <a:p>
            <a:r>
              <a:rPr lang="en-GB" sz="2400" b="1" dirty="0">
                <a:latin typeface="Trebuchet MS" panose="020B0603020202020204" pitchFamily="34" charset="0"/>
              </a:rPr>
              <a:t>Introduction</a:t>
            </a:r>
          </a:p>
          <a:p>
            <a:r>
              <a:rPr lang="en-GB" sz="2400" b="1" dirty="0">
                <a:latin typeface="Trebuchet MS" panose="020B0603020202020204" pitchFamily="34" charset="0"/>
              </a:rPr>
              <a:t>Business Objective</a:t>
            </a:r>
          </a:p>
          <a:p>
            <a:r>
              <a:rPr lang="en-GB" sz="2400" b="1" dirty="0">
                <a:latin typeface="Trebuchet MS" panose="020B0603020202020204" pitchFamily="34" charset="0"/>
              </a:rPr>
              <a:t>Data Overview</a:t>
            </a:r>
          </a:p>
          <a:p>
            <a:r>
              <a:rPr lang="en-GB" sz="2400" b="1" dirty="0">
                <a:latin typeface="Trebuchet MS" panose="020B0603020202020204" pitchFamily="34" charset="0"/>
              </a:rPr>
              <a:t>Data Quality </a:t>
            </a:r>
          </a:p>
          <a:p>
            <a:r>
              <a:rPr lang="en-GB" sz="2400" b="1" dirty="0">
                <a:latin typeface="Trebuchet MS" panose="020B0603020202020204" pitchFamily="34" charset="0"/>
              </a:rPr>
              <a:t>Analysis</a:t>
            </a:r>
          </a:p>
          <a:p>
            <a:r>
              <a:rPr lang="en-GB" sz="2400" b="1" dirty="0">
                <a:latin typeface="Trebuchet MS" panose="020B0603020202020204" pitchFamily="34" charset="0"/>
              </a:rPr>
              <a:t>Actionable Insights</a:t>
            </a:r>
          </a:p>
          <a:p>
            <a:r>
              <a:rPr lang="en-GB" sz="2400" b="1" dirty="0">
                <a:latin typeface="Trebuchet MS" panose="020B0603020202020204" pitchFamily="34" charset="0"/>
              </a:rPr>
              <a:t>Recommendations</a:t>
            </a:r>
          </a:p>
          <a:p>
            <a:r>
              <a:rPr lang="en-GB" sz="2400" b="1" dirty="0">
                <a:latin typeface="Trebuchet MS" panose="020B0603020202020204" pitchFamily="34" charset="0"/>
              </a:rPr>
              <a:t>Limitations</a:t>
            </a:r>
          </a:p>
          <a:p>
            <a:endParaRPr lang="en-GB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7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04812C46-200A-4DEB-A05E-3ED6C68C23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door warehouse">
            <a:extLst>
              <a:ext uri="{FF2B5EF4-FFF2-40B4-BE49-F238E27FC236}">
                <a16:creationId xmlns="" xmlns:a16="http://schemas.microsoft.com/office/drawing/2014/main" id="{FF9DD9BD-8F07-0162-9D95-49E2435D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7"/>
          <a:stretch/>
        </p:blipFill>
        <p:spPr>
          <a:xfrm>
            <a:off x="-471248" y="0"/>
            <a:ext cx="753161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1EA859B-E555-4109-94F3-6700E046E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A4DF93-8F1A-99BF-BB39-3D21A1CE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1" y="267145"/>
            <a:ext cx="4399722" cy="1667672"/>
          </a:xfrm>
        </p:spPr>
        <p:txBody>
          <a:bodyPr>
            <a:normAutofit/>
          </a:bodyPr>
          <a:lstStyle/>
          <a:p>
            <a:r>
              <a:rPr lang="en-GB" sz="4000" b="1" dirty="0"/>
              <a:t>Business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880948-D5CF-922D-2338-BA84EA597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3409" y="2496891"/>
            <a:ext cx="5022574" cy="2987877"/>
          </a:xfrm>
        </p:spPr>
        <p:txBody>
          <a:bodyPr>
            <a:normAutofit/>
          </a:bodyPr>
          <a:lstStyle/>
          <a:p>
            <a:pPr algn="just"/>
            <a:r>
              <a:rPr lang="en-GB" sz="2000" b="0" i="0" dirty="0">
                <a:effectLst/>
                <a:latin typeface="Trebuchet MS" panose="020B0603020202020204" pitchFamily="34" charset="0"/>
              </a:rPr>
              <a:t>The main objective of this task is to evaluate property and short let apartment market in NY to determine which areas/properties are best for the company to invest in (by purchasing property to rent out).</a:t>
            </a:r>
          </a:p>
          <a:p>
            <a:endParaRPr lang="en-GB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055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8">
            <a:extLst>
              <a:ext uri="{FF2B5EF4-FFF2-40B4-BE49-F238E27FC236}">
                <a16:creationId xmlns="" xmlns:a16="http://schemas.microsoft.com/office/drawing/2014/main" id="{32E62931-8EB4-42BB-BAAB-D8757BE66D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7E64C2-9570-42F6-2627-D553CF55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489" y="556336"/>
            <a:ext cx="6203852" cy="393125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Brief Introduction</a:t>
            </a:r>
            <a:br>
              <a:rPr lang="en-US" b="1" dirty="0"/>
            </a:b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Data Overview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Data quality check</a:t>
            </a:r>
          </a:p>
        </p:txBody>
      </p:sp>
      <p:pic>
        <p:nvPicPr>
          <p:cNvPr id="13" name="Picture 3" descr="A person reaching for a paper on a table full of paper and sticky notes">
            <a:extLst>
              <a:ext uri="{FF2B5EF4-FFF2-40B4-BE49-F238E27FC236}">
                <a16:creationId xmlns="" xmlns:a16="http://schemas.microsoft.com/office/drawing/2014/main" id="{28A9CEF7-685B-9575-A87D-1B7FCD2D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4" r="20773" b="-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5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23B866-E168-1BD8-334A-02DB6F03F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65" y="66198"/>
            <a:ext cx="11915335" cy="609051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Distribution of Airbnb Listings per Borough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B4D8E60-2846-BD5B-F27F-E1CD7B3A5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" y="562708"/>
            <a:ext cx="11788725" cy="6229093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300" b="1" dirty="0">
                <a:latin typeface="Trebuchet MS" panose="020B0603020202020204" pitchFamily="34" charset="0"/>
              </a:rPr>
              <a:t>More Airbnb listings in Manhattan and Brooklyn compared to the other Boroughs</a:t>
            </a:r>
          </a:p>
        </p:txBody>
      </p:sp>
      <p:pic>
        <p:nvPicPr>
          <p:cNvPr id="7" name="Content Placeholder 3" descr="A graph of numbers and numbers&#10;&#10;Description automatically generated">
            <a:extLst>
              <a:ext uri="{FF2B5EF4-FFF2-40B4-BE49-F238E27FC236}">
                <a16:creationId xmlns="" xmlns:a16="http://schemas.microsoft.com/office/drawing/2014/main" id="{C46E5EE5-E0DA-4AB2-39D6-DB269EF5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82" y="675249"/>
            <a:ext cx="5877645" cy="4618343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="" xmlns:a16="http://schemas.microsoft.com/office/drawing/2014/main" id="{F26E6700-F3A2-6DED-DBEA-1D181A646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839" y="1377482"/>
            <a:ext cx="3496969" cy="26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8391E1-D672-2C2C-870D-5C3D591BE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25" y="92005"/>
            <a:ext cx="10850217" cy="589032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Distribution of Property sold per 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EE5B12-E301-70D4-11A3-7E3AA922E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6" y="927652"/>
            <a:ext cx="10850216" cy="6042991"/>
          </a:xfrm>
        </p:spPr>
        <p:txBody>
          <a:bodyPr>
            <a:normAutofit fontScale="92500"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200" b="1" dirty="0">
                <a:latin typeface="Trebuchet MS" panose="020B0603020202020204" pitchFamily="34" charset="0"/>
              </a:rPr>
              <a:t>More properties sold in Queens and Brooklyn compared to other Boroughs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A126BCE-96A4-212B-77AF-37513491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13" y="821786"/>
            <a:ext cx="6227672" cy="4767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2F8AF9B-1E6B-4E5C-1A9D-938EFCC5A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85" y="1121083"/>
            <a:ext cx="3688016" cy="14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FC134-DFDD-86A1-663C-1D7530D8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61" y="97261"/>
            <a:ext cx="11049839" cy="591478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Distribution of Airbnb room type per 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6819CF-75A7-D885-89C0-60C4CBAAA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8739"/>
            <a:ext cx="12192000" cy="607200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3200" b="1" dirty="0">
                <a:latin typeface="Trebuchet MS" panose="020B0603020202020204" pitchFamily="34" charset="0"/>
              </a:rPr>
              <a:t>Entire room/apt and private room has more listings across the different boroughs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A442316-94A4-FAB8-294D-35B64212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61" y="745067"/>
            <a:ext cx="8319533" cy="4164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799A85F-A0A6-FD3A-AAEF-66F63AD84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722" y="1094760"/>
            <a:ext cx="3172266" cy="207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9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A268FB-793B-DE2F-8927-5C1D5E0F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Airbnb Average Rent Price Per 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7F8B4D-7F7F-C2B9-082B-DFDDF11C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" y="681037"/>
            <a:ext cx="11943471" cy="6043320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100" b="1" dirty="0">
                <a:latin typeface="Trebuchet MS" panose="020B0603020202020204" pitchFamily="34" charset="0"/>
              </a:rPr>
              <a:t>Higher Airbnb average rent price in Manhattan and Brooklyn compared to other boroughs</a:t>
            </a:r>
          </a:p>
          <a:p>
            <a:r>
              <a:rPr lang="en-GB" sz="3100" b="1" dirty="0">
                <a:latin typeface="Trebuchet MS" panose="020B0603020202020204" pitchFamily="34" charset="0"/>
              </a:rPr>
              <a:t>Manhattan and Brooklyn are preferable location for tourist and business travellers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C0F60CC-7728-EC4D-93B5-15AA9D53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23" y="681037"/>
            <a:ext cx="6648867" cy="4614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70F548C-1BE6-4664-B033-4B2BFE051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292" y="834323"/>
            <a:ext cx="2543127" cy="25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3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8B961B-B313-CE30-D6D8-8FE1507B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2" y="191639"/>
            <a:ext cx="11676184" cy="807167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Airbnb Average Rent Price Per Room Type per 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5FD93F-EB65-C52C-1482-B58F6C3F4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41" y="998806"/>
            <a:ext cx="11830081" cy="5859194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just"/>
            <a:r>
              <a:rPr lang="en-GB" b="1" dirty="0">
                <a:latin typeface="Trebuchet MS" panose="020B0603020202020204" pitchFamily="34" charset="0"/>
              </a:rPr>
              <a:t>Entire home have the highest average prices across all boroughs, and they are in higher demands.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CDBC297-0304-8087-7B56-004D2E66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1" y="1093763"/>
            <a:ext cx="7329267" cy="4245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1EAA7A1-749A-349C-4528-5517460E4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688" y="1354926"/>
            <a:ext cx="4317935" cy="20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6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16773</TotalTime>
  <Words>415</Words>
  <Application>Microsoft Office PowerPoint</Application>
  <PresentationFormat>Widescreen</PresentationFormat>
  <Paragraphs>197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Trebuchet MS</vt:lpstr>
      <vt:lpstr>Office Theme</vt:lpstr>
      <vt:lpstr>Data Analyst case study 2023   Generating insights to aid property investment decision   Akanbi Taofik.  August 2023</vt:lpstr>
      <vt:lpstr>TABLE OF CONTENTS</vt:lpstr>
      <vt:lpstr>Business Objective</vt:lpstr>
      <vt:lpstr>Brief Introduction   Data Overview  Data quality check</vt:lpstr>
      <vt:lpstr>Distribution of Airbnb Listings per Borough</vt:lpstr>
      <vt:lpstr>Distribution of Property sold per Borough</vt:lpstr>
      <vt:lpstr>Distribution of Airbnb room type per Borough</vt:lpstr>
      <vt:lpstr>Airbnb Average Rent Price Per Borough</vt:lpstr>
      <vt:lpstr>Airbnb Average Rent Price Per Room Type per Borough</vt:lpstr>
      <vt:lpstr>Average Airbnb Listing Availability Per Borough</vt:lpstr>
      <vt:lpstr>Average Availability of Airbnb Room Type Per Borough</vt:lpstr>
      <vt:lpstr>Geographical impact on Borough performance</vt:lpstr>
      <vt:lpstr>Average Property Selling Price Per Borough</vt:lpstr>
      <vt:lpstr>Average property Selling Price by Month and Borough</vt:lpstr>
      <vt:lpstr>Estimated Gross Annual Revenue Per Borough</vt:lpstr>
      <vt:lpstr>RECOMMENDATIONS </vt:lpstr>
      <vt:lpstr>RECOMMENDATIONS (Contd.)</vt:lpstr>
      <vt:lpstr> LIMITATIONS </vt:lpstr>
      <vt:lpstr>Thank You For Listening…  I welcome any questions you may have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Taofik Akanbi</dc:creator>
  <cp:lastModifiedBy>Microsoft account</cp:lastModifiedBy>
  <cp:revision>41</cp:revision>
  <dcterms:created xsi:type="dcterms:W3CDTF">2023-08-24T09:06:20Z</dcterms:created>
  <dcterms:modified xsi:type="dcterms:W3CDTF">2023-10-02T08:43:06Z</dcterms:modified>
</cp:coreProperties>
</file>